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legreya Sans" pitchFamily="2" charset="0"/>
      <p:regular r:id="rId31"/>
    </p:embeddedFont>
    <p:embeddedFont>
      <p:font typeface="Alegreya Sans Italics" pitchFamily="2" charset="0"/>
      <p:regular r:id="rId32"/>
      <p:italic r:id="rId33"/>
    </p:embeddedFont>
    <p:embeddedFont>
      <p:font typeface="Lora" pitchFamily="2" charset="77"/>
      <p:regular r:id="rId34"/>
      <p:bold r:id="rId35"/>
      <p:italic r:id="rId36"/>
      <p:boldItalic r:id="rId37"/>
    </p:embeddedFont>
    <p:embeddedFont>
      <p:font typeface="Nunito" pitchFamily="2" charset="77"/>
      <p:regular r:id="rId38"/>
      <p:bold r:id="rId39"/>
      <p:italic r:id="rId40"/>
      <p:boldItalic r:id="rId41"/>
    </p:embeddedFont>
    <p:embeddedFont>
      <p:font typeface="Nunito Bold" pitchFamily="2" charset="77"/>
      <p:regular r:id="rId42"/>
      <p:bold r:id="rId43"/>
    </p:embeddedFont>
    <p:embeddedFont>
      <p:font typeface="Nunito Italics" pitchFamily="2" charset="77"/>
      <p:regular r:id="rId44"/>
      <p:italic r:id="rId45"/>
    </p:embeddedFont>
    <p:embeddedFont>
      <p:font typeface="Nunito Medium" pitchFamily="2" charset="77"/>
      <p:regular r:id="rId46"/>
    </p:embeddedFont>
    <p:embeddedFont>
      <p:font typeface="Nunito Sans Bold" pitchFamily="2" charset="77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8" autoAdjust="0"/>
    <p:restoredTop sz="94626" autoAdjust="0"/>
  </p:normalViewPr>
  <p:slideViewPr>
    <p:cSldViewPr>
      <p:cViewPr varScale="1">
        <p:scale>
          <a:sx n="80" d="100"/>
          <a:sy n="80" d="100"/>
        </p:scale>
        <p:origin x="92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32793" y="0"/>
            <a:ext cx="10355207" cy="8918773"/>
            <a:chOff x="0" y="0"/>
            <a:chExt cx="7191116" cy="61935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91116" cy="6193592"/>
            </a:xfrm>
            <a:custGeom>
              <a:avLst/>
              <a:gdLst/>
              <a:ahLst/>
              <a:cxnLst/>
              <a:rect l="l" t="t" r="r" b="b"/>
              <a:pathLst>
                <a:path w="7191116" h="6193592">
                  <a:moveTo>
                    <a:pt x="0" y="0"/>
                  </a:moveTo>
                  <a:cubicBezTo>
                    <a:pt x="0" y="3420102"/>
                    <a:pt x="3220182" y="6193592"/>
                    <a:pt x="7191116" y="6193592"/>
                  </a:cubicBezTo>
                  <a:lnTo>
                    <a:pt x="7191116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429" r="-154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2976436">
            <a:off x="365543" y="1337315"/>
            <a:ext cx="1521881" cy="653140"/>
          </a:xfrm>
          <a:custGeom>
            <a:avLst/>
            <a:gdLst/>
            <a:ahLst/>
            <a:cxnLst/>
            <a:rect l="l" t="t" r="r" b="b"/>
            <a:pathLst>
              <a:path w="1521881" h="653140">
                <a:moveTo>
                  <a:pt x="0" y="0"/>
                </a:moveTo>
                <a:lnTo>
                  <a:pt x="1521881" y="0"/>
                </a:lnTo>
                <a:lnTo>
                  <a:pt x="1521881" y="653140"/>
                </a:lnTo>
                <a:lnTo>
                  <a:pt x="0" y="653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57483" y="534750"/>
            <a:ext cx="2459017" cy="1826101"/>
          </a:xfrm>
          <a:custGeom>
            <a:avLst/>
            <a:gdLst/>
            <a:ahLst/>
            <a:cxnLst/>
            <a:rect l="l" t="t" r="r" b="b"/>
            <a:pathLst>
              <a:path w="2459017" h="1826101">
                <a:moveTo>
                  <a:pt x="0" y="0"/>
                </a:moveTo>
                <a:lnTo>
                  <a:pt x="2459017" y="0"/>
                </a:lnTo>
                <a:lnTo>
                  <a:pt x="2459017" y="1826100"/>
                </a:lnTo>
                <a:lnTo>
                  <a:pt x="0" y="182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89091" y="1873726"/>
            <a:ext cx="7113627" cy="537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24"/>
              </a:lnSpc>
            </a:pPr>
            <a:r>
              <a:rPr lang="en-US" sz="7611" spc="-76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Maximizing Event Impact: Engaging Major Donors with Purpose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6692" y="8890198"/>
            <a:ext cx="8039708" cy="39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275" b="1" dirty="0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DIRECTOR OF THE ACADEMY, GAIL PERRY GROUP for </a:t>
            </a:r>
            <a:endParaRPr lang="en-US" sz="2275" b="1" dirty="0">
              <a:solidFill>
                <a:srgbClr val="D4007C"/>
              </a:solidFill>
              <a:latin typeface="Nunito Sans Bold"/>
              <a:ea typeface="Nunito Sans Bold"/>
              <a:cs typeface="Nunito Sans Bold"/>
              <a:sym typeface="Nunito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56692" y="8106208"/>
            <a:ext cx="5669900" cy="648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2"/>
              </a:lnSpc>
            </a:pPr>
            <a:r>
              <a:rPr lang="en-US" sz="426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Beth Ann Locke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6692" y="7557467"/>
            <a:ext cx="6904093" cy="50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6"/>
              </a:lnSpc>
            </a:pPr>
            <a:r>
              <a:rPr lang="en-US" sz="2654" i="1" dirty="0">
                <a:solidFill>
                  <a:srgbClr val="FFFFFF"/>
                </a:solidFill>
                <a:latin typeface="Alegreya Sans Italics"/>
                <a:ea typeface="Alegreya Sans Italics"/>
                <a:cs typeface="Alegreya Sans Italics"/>
                <a:sym typeface="Alegreya Sans Italics"/>
              </a:rPr>
              <a:t>Brought to you by </a:t>
            </a:r>
          </a:p>
        </p:txBody>
      </p: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DF8CB93-E602-6763-078A-EABF43C7F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8716960"/>
            <a:ext cx="2603500" cy="673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60743"/>
            <a:ext cx="16230600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Strategically Involve Your CEO 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with Key Major Gift Moves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227" y="3592350"/>
            <a:ext cx="5129605" cy="5529095"/>
            <a:chOff x="0" y="0"/>
            <a:chExt cx="1351007" cy="1456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56344" y="3023936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5634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27" y="933450"/>
            <a:ext cx="16230600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Maximize the event with CEO-led donor moves management; curate a short list of supporters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999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Curate a List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9997" y="57972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Fundraisers must curate a priority list of 5-15 guests; Name(s), a short recap on history and gifts, and the suggested move. </a:t>
            </a:r>
            <a:r>
              <a:rPr lang="en-US" sz="2399" i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[You may still be awaiting </a:t>
            </a:r>
            <a:r>
              <a:rPr lang="en-US" sz="2399" i="1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rsvps</a:t>
            </a:r>
            <a:r>
              <a:rPr lang="en-US" sz="2399" i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.]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79197" y="3592350"/>
            <a:ext cx="5129605" cy="5529095"/>
            <a:chOff x="0" y="0"/>
            <a:chExt cx="1351007" cy="1456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13314" y="3023936"/>
            <a:ext cx="1061372" cy="106137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1331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4696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Partner with the CEO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4696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Share the list with the CEO over a discussion and add any additional notes or insights from both sides; ensure  and they have everything they need to know.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123222" y="3592350"/>
            <a:ext cx="5129605" cy="5529095"/>
            <a:chOff x="0" y="0"/>
            <a:chExt cx="1351007" cy="14562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7339" y="3023936"/>
            <a:ext cx="1061372" cy="106137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57339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0992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Make the Introduction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0992" y="5759101"/>
            <a:ext cx="4194065" cy="249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fundraisers should facilitate introductions between the CEO and the donors or prospects </a:t>
            </a:r>
            <a:r>
              <a:rPr lang="en-US" sz="2399" u="sng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during</a:t>
            </a: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the event to ensure these conversations happen.</a:t>
            </a:r>
          </a:p>
        </p:txBody>
      </p:sp>
      <p:sp>
        <p:nvSpPr>
          <p:cNvPr id="27" name="Freeform 27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60743"/>
            <a:ext cx="16230600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Equip Board Chair and Board Members with Conversation Starters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227" y="3592350"/>
            <a:ext cx="5129605" cy="5529095"/>
            <a:chOff x="0" y="0"/>
            <a:chExt cx="1351007" cy="1456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56344" y="3023936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5634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27" y="933450"/>
            <a:ext cx="16230600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Offer board members simple scripts so they may confidently engage event guests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999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Meeting Someone New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9997" y="5759101"/>
            <a:ext cx="4194065" cy="172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i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“Hi there, I’m [Name], a board member with [Charity]. Welcome! What inspired you to join us tonight?”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79197" y="3592350"/>
            <a:ext cx="5129605" cy="5529095"/>
            <a:chOff x="0" y="0"/>
            <a:chExt cx="1351007" cy="1456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13314" y="3023936"/>
            <a:ext cx="1061372" cy="106137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1331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4696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General Engagement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46967" y="5759101"/>
            <a:ext cx="4194065" cy="216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i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“Hello, I’m [Name], one of the board members at [Charity]. I’m making my way around to thank everyone who is supporting [impact].”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123222" y="3592350"/>
            <a:ext cx="5129605" cy="5529095"/>
            <a:chOff x="0" y="0"/>
            <a:chExt cx="1351007" cy="14562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7339" y="3023936"/>
            <a:ext cx="1061372" cy="106137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57339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0992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Uncover Interests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0992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i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“Hi, I’m [Name] and it’s great to meet you. I’m a committed volunteer at [Charity] because of [impact]. In fact, I’m on the board! I’d love to hear what resonates about our work.”</a:t>
            </a:r>
          </a:p>
        </p:txBody>
      </p:sp>
      <p:sp>
        <p:nvSpPr>
          <p:cNvPr id="27" name="Freeform 27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60743"/>
            <a:ext cx="16230600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Offer Networking Tips for Your Fundraising and Nonprofit Teams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227" y="3592350"/>
            <a:ext cx="5129605" cy="5529095"/>
            <a:chOff x="0" y="0"/>
            <a:chExt cx="1351007" cy="1456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56344" y="3023936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5634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27" y="933450"/>
            <a:ext cx="16230600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Position the fundraising and nonprofit team to focus on relationship-building whenever possible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999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Staff Nametags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9997" y="5759101"/>
            <a:ext cx="4194065" cy="216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Encourage nonprofit staff - especially fundraisers - to wear nametags so guests can easily know they are part of the charity host team.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79197" y="3592350"/>
            <a:ext cx="5129605" cy="5529095"/>
            <a:chOff x="0" y="0"/>
            <a:chExt cx="1351007" cy="1456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13314" y="3023936"/>
            <a:ext cx="1061372" cy="106137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1331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4696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Ask Open-Ended Qs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4696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Share starter questions that generate conversation:</a:t>
            </a:r>
          </a:p>
          <a:p>
            <a:pPr algn="ctr">
              <a:lnSpc>
                <a:spcPts val="3359"/>
              </a:lnSpc>
            </a:pPr>
            <a:r>
              <a:rPr lang="en-US" sz="2399" i="1" dirty="0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“What do you enjoy most about our work?”</a:t>
            </a: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or </a:t>
            </a:r>
          </a:p>
          <a:p>
            <a:pPr algn="ctr">
              <a:lnSpc>
                <a:spcPts val="3359"/>
              </a:lnSpc>
            </a:pPr>
            <a:r>
              <a:rPr lang="en-US" sz="2399" i="1" dirty="0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“When did you first become involved with [Charity]?”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123222" y="3592350"/>
            <a:ext cx="5129605" cy="5529095"/>
            <a:chOff x="0" y="0"/>
            <a:chExt cx="1351007" cy="14562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7339" y="3023936"/>
            <a:ext cx="1061372" cy="106137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57339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0992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Easy Networking Convo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0992" y="5759101"/>
            <a:ext cx="4194065" cy="216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nonprofit colleagues: </a:t>
            </a:r>
            <a:b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US" sz="2399" i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“Hi, I’m [Name] from [Charity]. Welcome and we’re glad you’re joining us tonight!” </a:t>
            </a: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Help guests feel welcome!</a:t>
            </a:r>
          </a:p>
        </p:txBody>
      </p:sp>
      <p:sp>
        <p:nvSpPr>
          <p:cNvPr id="27" name="Freeform 27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28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38587" flipH="1" flipV="1">
            <a:off x="7827320" y="3059788"/>
            <a:ext cx="2633360" cy="4841985"/>
          </a:xfrm>
          <a:custGeom>
            <a:avLst/>
            <a:gdLst/>
            <a:ahLst/>
            <a:cxnLst/>
            <a:rect l="l" t="t" r="r" b="b"/>
            <a:pathLst>
              <a:path w="2633360" h="4841985">
                <a:moveTo>
                  <a:pt x="2633360" y="4841984"/>
                </a:moveTo>
                <a:lnTo>
                  <a:pt x="0" y="4841984"/>
                </a:lnTo>
                <a:lnTo>
                  <a:pt x="0" y="0"/>
                </a:lnTo>
                <a:lnTo>
                  <a:pt x="2633360" y="0"/>
                </a:lnTo>
                <a:lnTo>
                  <a:pt x="2633360" y="4841984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374831"/>
            <a:ext cx="16230600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During the Event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60743"/>
            <a:ext cx="16230600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The Feelings that Linger Occur at the Start and End of Experiences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227" y="3592350"/>
            <a:ext cx="5129605" cy="5529095"/>
            <a:chOff x="0" y="0"/>
            <a:chExt cx="1351007" cy="1456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56344" y="3023936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5634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27" y="933450"/>
            <a:ext cx="16230600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Create a warm, personal, and welcoming feel at the entrance to set the tone for the evening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0225" y="4723483"/>
            <a:ext cx="430120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Registration + Checkout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9997" y="5759101"/>
            <a:ext cx="4194065" cy="249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Ensure you have enough volunteers to handle a large volume of guests who may arrive all at once and want to leave at the same time; use strategies to streamline.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79197" y="3592350"/>
            <a:ext cx="5129605" cy="5529095"/>
            <a:chOff x="0" y="0"/>
            <a:chExt cx="1351007" cy="1456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13314" y="3023936"/>
            <a:ext cx="1061372" cy="106137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1331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89709" y="4736307"/>
            <a:ext cx="450857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Add Personal Connection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4696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Anticipate when and where there may be “lulls”: at registration, when the event room or auction space starts to fill, at check out. Have staff welcome, make introductions.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123222" y="3592350"/>
            <a:ext cx="5129605" cy="5529095"/>
            <a:chOff x="0" y="0"/>
            <a:chExt cx="1351007" cy="14562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7339" y="3023936"/>
            <a:ext cx="1061372" cy="106137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57339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0992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Don’t Be Frazzled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0992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Never let them see you frustrated. Events take big efforts and can raise big feelings. Your face and body language can say a LOT. </a:t>
            </a:r>
            <a:b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Take a breath and smile! </a:t>
            </a:r>
          </a:p>
        </p:txBody>
      </p:sp>
      <p:sp>
        <p:nvSpPr>
          <p:cNvPr id="27" name="Freeform 27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60743"/>
            <a:ext cx="16230600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Keep the Chief Fundraiser Focused on Growing Major Gift Relationships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88134"/>
            <a:ext cx="18288000" cy="1498866"/>
            <a:chOff x="0" y="0"/>
            <a:chExt cx="4816593" cy="394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94763"/>
            </a:xfrm>
            <a:custGeom>
              <a:avLst/>
              <a:gdLst/>
              <a:ahLst/>
              <a:cxnLst/>
              <a:rect l="l" t="t" r="r" b="b"/>
              <a:pathLst>
                <a:path w="4816592" h="394763">
                  <a:moveTo>
                    <a:pt x="0" y="0"/>
                  </a:moveTo>
                  <a:lnTo>
                    <a:pt x="4816592" y="0"/>
                  </a:lnTo>
                  <a:lnTo>
                    <a:pt x="4816592" y="394763"/>
                  </a:lnTo>
                  <a:lnTo>
                    <a:pt x="0" y="394763"/>
                  </a:lnTo>
                  <a:close/>
                </a:path>
              </a:pathLst>
            </a:custGeom>
            <a:solidFill>
              <a:srgbClr val="121E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442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7087075" cy="8788134"/>
          </a:xfrm>
          <a:custGeom>
            <a:avLst/>
            <a:gdLst/>
            <a:ahLst/>
            <a:cxnLst/>
            <a:rect l="l" t="t" r="r" b="b"/>
            <a:pathLst>
              <a:path w="7087075" h="8788134">
                <a:moveTo>
                  <a:pt x="0" y="0"/>
                </a:moveTo>
                <a:lnTo>
                  <a:pt x="7087075" y="0"/>
                </a:lnTo>
                <a:lnTo>
                  <a:pt x="7087075" y="8788134"/>
                </a:lnTo>
                <a:lnTo>
                  <a:pt x="0" y="8788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76" r="-6936" b="-890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00926" y="8788134"/>
            <a:ext cx="17361548" cy="1498866"/>
            <a:chOff x="0" y="0"/>
            <a:chExt cx="23148730" cy="1998487"/>
          </a:xfrm>
        </p:grpSpPr>
        <p:sp>
          <p:nvSpPr>
            <p:cNvPr id="7" name="Freeform 7"/>
            <p:cNvSpPr/>
            <p:nvPr/>
          </p:nvSpPr>
          <p:spPr>
            <a:xfrm>
              <a:off x="2924238" y="0"/>
              <a:ext cx="1998487" cy="1998487"/>
            </a:xfrm>
            <a:custGeom>
              <a:avLst/>
              <a:gdLst/>
              <a:ahLst/>
              <a:cxnLst/>
              <a:rect l="l" t="t" r="r" b="b"/>
              <a:pathLst>
                <a:path w="1998487" h="1998487">
                  <a:moveTo>
                    <a:pt x="0" y="0"/>
                  </a:moveTo>
                  <a:lnTo>
                    <a:pt x="1998487" y="0"/>
                  </a:lnTo>
                  <a:lnTo>
                    <a:pt x="1998487" y="1998487"/>
                  </a:lnTo>
                  <a:lnTo>
                    <a:pt x="0" y="199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315491" y="0"/>
              <a:ext cx="1998487" cy="1998487"/>
            </a:xfrm>
            <a:custGeom>
              <a:avLst/>
              <a:gdLst/>
              <a:ahLst/>
              <a:cxnLst/>
              <a:rect l="l" t="t" r="r" b="b"/>
              <a:pathLst>
                <a:path w="1998487" h="1998487">
                  <a:moveTo>
                    <a:pt x="0" y="0"/>
                  </a:moveTo>
                  <a:lnTo>
                    <a:pt x="1998487" y="0"/>
                  </a:lnTo>
                  <a:lnTo>
                    <a:pt x="1998487" y="1998487"/>
                  </a:lnTo>
                  <a:lnTo>
                    <a:pt x="0" y="199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593742" y="0"/>
              <a:ext cx="1998487" cy="1998487"/>
            </a:xfrm>
            <a:custGeom>
              <a:avLst/>
              <a:gdLst/>
              <a:ahLst/>
              <a:cxnLst/>
              <a:rect l="l" t="t" r="r" b="b"/>
              <a:pathLst>
                <a:path w="1998487" h="1998487">
                  <a:moveTo>
                    <a:pt x="0" y="0"/>
                  </a:moveTo>
                  <a:lnTo>
                    <a:pt x="1998487" y="0"/>
                  </a:lnTo>
                  <a:lnTo>
                    <a:pt x="1998487" y="1998487"/>
                  </a:lnTo>
                  <a:lnTo>
                    <a:pt x="0" y="199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871992" y="0"/>
              <a:ext cx="1998487" cy="1998487"/>
            </a:xfrm>
            <a:custGeom>
              <a:avLst/>
              <a:gdLst/>
              <a:ahLst/>
              <a:cxnLst/>
              <a:rect l="l" t="t" r="r" b="b"/>
              <a:pathLst>
                <a:path w="1998487" h="1998487">
                  <a:moveTo>
                    <a:pt x="0" y="0"/>
                  </a:moveTo>
                  <a:lnTo>
                    <a:pt x="1998488" y="0"/>
                  </a:lnTo>
                  <a:lnTo>
                    <a:pt x="1998488" y="1998487"/>
                  </a:lnTo>
                  <a:lnTo>
                    <a:pt x="0" y="199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1150243" y="0"/>
              <a:ext cx="1998487" cy="1998487"/>
            </a:xfrm>
            <a:custGeom>
              <a:avLst/>
              <a:gdLst/>
              <a:ahLst/>
              <a:cxnLst/>
              <a:rect l="l" t="t" r="r" b="b"/>
              <a:pathLst>
                <a:path w="1998487" h="1998487">
                  <a:moveTo>
                    <a:pt x="0" y="0"/>
                  </a:moveTo>
                  <a:lnTo>
                    <a:pt x="1998487" y="0"/>
                  </a:lnTo>
                  <a:lnTo>
                    <a:pt x="1998487" y="1998487"/>
                  </a:lnTo>
                  <a:lnTo>
                    <a:pt x="0" y="199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202489" y="0"/>
              <a:ext cx="1998487" cy="1998487"/>
            </a:xfrm>
            <a:custGeom>
              <a:avLst/>
              <a:gdLst/>
              <a:ahLst/>
              <a:cxnLst/>
              <a:rect l="l" t="t" r="r" b="b"/>
              <a:pathLst>
                <a:path w="1998487" h="1998487">
                  <a:moveTo>
                    <a:pt x="0" y="0"/>
                  </a:moveTo>
                  <a:lnTo>
                    <a:pt x="1998487" y="0"/>
                  </a:lnTo>
                  <a:lnTo>
                    <a:pt x="1998487" y="1998487"/>
                  </a:lnTo>
                  <a:lnTo>
                    <a:pt x="0" y="199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480739" y="0"/>
              <a:ext cx="1998487" cy="1998487"/>
            </a:xfrm>
            <a:custGeom>
              <a:avLst/>
              <a:gdLst/>
              <a:ahLst/>
              <a:cxnLst/>
              <a:rect l="l" t="t" r="r" b="b"/>
              <a:pathLst>
                <a:path w="1998487" h="1998487">
                  <a:moveTo>
                    <a:pt x="0" y="0"/>
                  </a:moveTo>
                  <a:lnTo>
                    <a:pt x="1998488" y="0"/>
                  </a:lnTo>
                  <a:lnTo>
                    <a:pt x="1998488" y="1998487"/>
                  </a:lnTo>
                  <a:lnTo>
                    <a:pt x="0" y="199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9758990" y="0"/>
              <a:ext cx="1998487" cy="1998487"/>
            </a:xfrm>
            <a:custGeom>
              <a:avLst/>
              <a:gdLst/>
              <a:ahLst/>
              <a:cxnLst/>
              <a:rect l="l" t="t" r="r" b="b"/>
              <a:pathLst>
                <a:path w="1998487" h="1998487">
                  <a:moveTo>
                    <a:pt x="0" y="0"/>
                  </a:moveTo>
                  <a:lnTo>
                    <a:pt x="1998487" y="0"/>
                  </a:lnTo>
                  <a:lnTo>
                    <a:pt x="1998487" y="1998487"/>
                  </a:lnTo>
                  <a:lnTo>
                    <a:pt x="0" y="199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037240" y="0"/>
              <a:ext cx="1998487" cy="1998487"/>
            </a:xfrm>
            <a:custGeom>
              <a:avLst/>
              <a:gdLst/>
              <a:ahLst/>
              <a:cxnLst/>
              <a:rect l="l" t="t" r="r" b="b"/>
              <a:pathLst>
                <a:path w="1998487" h="1998487">
                  <a:moveTo>
                    <a:pt x="0" y="0"/>
                  </a:moveTo>
                  <a:lnTo>
                    <a:pt x="1998488" y="0"/>
                  </a:lnTo>
                  <a:lnTo>
                    <a:pt x="1998488" y="1998487"/>
                  </a:lnTo>
                  <a:lnTo>
                    <a:pt x="0" y="1998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70987"/>
              <a:ext cx="3147542" cy="418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3"/>
                </a:lnSpc>
              </a:pPr>
              <a:r>
                <a:rPr lang="en-US" sz="1895" b="1" spc="172">
                  <a:solidFill>
                    <a:srgbClr val="38A4B7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TRUSTED BY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350193" y="2385667"/>
            <a:ext cx="6904093" cy="37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5"/>
              </a:lnSpc>
            </a:pPr>
            <a:r>
              <a:rPr lang="en-US" sz="2175" b="1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THE FUNDRAISER COACH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50193" y="1142915"/>
            <a:ext cx="8550834" cy="1105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84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Beth Ann Locke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50193" y="3311787"/>
            <a:ext cx="8389849" cy="4323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6"/>
              </a:lnSpc>
            </a:pPr>
            <a:r>
              <a:rPr lang="en-US" sz="246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 became a fundraiser to change the world for the better.</a:t>
            </a:r>
          </a:p>
          <a:p>
            <a:pPr algn="l">
              <a:lnSpc>
                <a:spcPts val="3446"/>
              </a:lnSpc>
            </a:pPr>
            <a:endParaRPr lang="en-US" sz="246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3446"/>
              </a:lnSpc>
            </a:pPr>
            <a:r>
              <a:rPr lang="en-US" sz="246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As a fundraiser for 25 years, I learned that when donors see themselves as partners, rather than just contributors, their generosity knows no bounds. It's about connecting with values and creating impact together, hand in hand. </a:t>
            </a:r>
          </a:p>
          <a:p>
            <a:pPr algn="l">
              <a:lnSpc>
                <a:spcPts val="3446"/>
              </a:lnSpc>
            </a:pPr>
            <a:endParaRPr lang="en-US" sz="246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3446"/>
              </a:lnSpc>
            </a:pPr>
            <a:r>
              <a:rPr lang="en-US" sz="246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Now, I equip and guide fundraisers and nonprofit leaders, to showing them how to unlock more significant gifts and collaborate with high-net-worth individuals.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227" y="3592350"/>
            <a:ext cx="5129605" cy="5529095"/>
            <a:chOff x="0" y="0"/>
            <a:chExt cx="1351007" cy="1456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56344" y="3023936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5634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27" y="933450"/>
            <a:ext cx="16230600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Keep Your Chief Fundraiser </a:t>
            </a:r>
          </a:p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Laser-Focused on Relation Building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999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Make the Right Moves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999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chief fundraiser should have their own prioritized list of donors or prospects. </a:t>
            </a:r>
          </a:p>
          <a:p>
            <a:pPr algn="ctr">
              <a:lnSpc>
                <a:spcPts val="3359"/>
              </a:lnSpc>
            </a:pPr>
            <a:r>
              <a:rPr lang="en-US" sz="2399" u="sng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All</a:t>
            </a: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development staff should watch for opportunities to connect with supporters.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79197" y="3592350"/>
            <a:ext cx="5129605" cy="5529095"/>
            <a:chOff x="0" y="0"/>
            <a:chExt cx="1351007" cy="1456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13314" y="3023936"/>
            <a:ext cx="1061372" cy="106137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1331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4696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Circulate, Meet, 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4696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fundraisers who are working the event should facilitate key introductions between guests and leaders, and to visit tables to thank Table Hosts and VIPs.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123222" y="3592350"/>
            <a:ext cx="5129605" cy="5529095"/>
            <a:chOff x="0" y="0"/>
            <a:chExt cx="1351007" cy="14562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7339" y="3023936"/>
            <a:ext cx="1061372" cy="106137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57339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0992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Prep for Donor Convos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0992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Go over the guest list 3 days ahead to assign actions to each fundraiser; review moves. Review the day of the event  and be ready for opportunities.</a:t>
            </a:r>
          </a:p>
        </p:txBody>
      </p:sp>
      <p:sp>
        <p:nvSpPr>
          <p:cNvPr id="27" name="Freeform 27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60743"/>
            <a:ext cx="16230600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Is Your CEO Talking to 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Major Gift Donors?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38587" flipH="1" flipV="1">
            <a:off x="7827320" y="3059788"/>
            <a:ext cx="2633360" cy="4841985"/>
          </a:xfrm>
          <a:custGeom>
            <a:avLst/>
            <a:gdLst/>
            <a:ahLst/>
            <a:cxnLst/>
            <a:rect l="l" t="t" r="r" b="b"/>
            <a:pathLst>
              <a:path w="2633360" h="4841985">
                <a:moveTo>
                  <a:pt x="2633360" y="4841984"/>
                </a:moveTo>
                <a:lnTo>
                  <a:pt x="0" y="4841984"/>
                </a:lnTo>
                <a:lnTo>
                  <a:pt x="0" y="0"/>
                </a:lnTo>
                <a:lnTo>
                  <a:pt x="2633360" y="0"/>
                </a:lnTo>
                <a:lnTo>
                  <a:pt x="2633360" y="4841984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374831"/>
            <a:ext cx="16230600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After the Event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60743"/>
            <a:ext cx="16230600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Post-Event Follow-Up is Critical and Can Boost Connection and Retention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227" y="3592350"/>
            <a:ext cx="5129605" cy="5529095"/>
            <a:chOff x="0" y="0"/>
            <a:chExt cx="1351007" cy="1456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56344" y="3023936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5634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27" y="933450"/>
            <a:ext cx="16230600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Stewardship begins as soon as the event ends - follow up personally with donors within 48 hours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999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Write the Thank You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999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Write the post-event thanks 2 weeks ahead and refresh the day after with the fundraising total. Personalize thank </a:t>
            </a:r>
            <a:r>
              <a:rPr lang="en-US" sz="2399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yous</a:t>
            </a: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whenever possible with a penned note or signature.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79197" y="3592350"/>
            <a:ext cx="5129605" cy="5529095"/>
            <a:chOff x="0" y="0"/>
            <a:chExt cx="1351007" cy="1456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13314" y="3023936"/>
            <a:ext cx="1061372" cy="106137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1331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2112" y="4719260"/>
            <a:ext cx="457083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Be Generous with Thanks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4696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Be generous with the thanks you share: Make phone calls to key attendees (or all of them!). Write personal notes, emails or texts. Be generous with appreciation.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123222" y="3592350"/>
            <a:ext cx="5129605" cy="5529095"/>
            <a:chOff x="0" y="0"/>
            <a:chExt cx="1351007" cy="14562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7339" y="3023936"/>
            <a:ext cx="1061372" cy="106137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57339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0992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Be Attentive, Follow Up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0992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Debrief with the CEO the next business day to review notes. Quickly schedule follow-up meetings with those who expressed interest in future involvement.</a:t>
            </a:r>
          </a:p>
        </p:txBody>
      </p:sp>
      <p:sp>
        <p:nvSpPr>
          <p:cNvPr id="27" name="Freeform 27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28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60743"/>
            <a:ext cx="16230600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Don’t Go on Vacation After the Event. Take It the Following Week.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38587" flipH="1" flipV="1">
            <a:off x="7827320" y="3059788"/>
            <a:ext cx="2633360" cy="4841985"/>
          </a:xfrm>
          <a:custGeom>
            <a:avLst/>
            <a:gdLst/>
            <a:ahLst/>
            <a:cxnLst/>
            <a:rect l="l" t="t" r="r" b="b"/>
            <a:pathLst>
              <a:path w="2633360" h="4841985">
                <a:moveTo>
                  <a:pt x="2633360" y="4841984"/>
                </a:moveTo>
                <a:lnTo>
                  <a:pt x="0" y="4841984"/>
                </a:lnTo>
                <a:lnTo>
                  <a:pt x="0" y="0"/>
                </a:lnTo>
                <a:lnTo>
                  <a:pt x="2633360" y="0"/>
                </a:lnTo>
                <a:lnTo>
                  <a:pt x="2633360" y="4841984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374831"/>
            <a:ext cx="16230600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During the Event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A4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21946" cy="10287000"/>
            <a:chOff x="0" y="0"/>
            <a:chExt cx="936259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7474" r="27474"/>
            <a:stretch>
              <a:fillRect/>
            </a:stretch>
          </p:blipFill>
          <p:spPr>
            <a:xfrm>
              <a:off x="0" y="0"/>
              <a:ext cx="9362595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9144000" y="3338960"/>
            <a:ext cx="6996928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latin typeface="Alegreya Sans"/>
                <a:ea typeface="Alegreya Sans"/>
                <a:cs typeface="Alegreya Sans"/>
                <a:sym typeface="Alegreya Sans"/>
              </a:rPr>
              <a:t>Focus on Core Strategies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92987" y="4152900"/>
            <a:ext cx="8458199" cy="5349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4" lvl="1" indent="-280667" algn="l">
              <a:lnSpc>
                <a:spcPct val="150000"/>
              </a:lnSpc>
              <a:buFont typeface="Arial"/>
              <a:buChar char="•"/>
            </a:pPr>
            <a:r>
              <a:rPr lang="en-US" sz="2599" b="1" dirty="0">
                <a:solidFill>
                  <a:srgbClr val="FFFFFF"/>
                </a:solidFill>
                <a:latin typeface="Nunito Medium"/>
                <a:ea typeface="Nunito Medium"/>
                <a:cs typeface="Nunito Medium"/>
                <a:sym typeface="Nunito Medium"/>
              </a:rPr>
              <a:t>Maximize success with major gift donors before the event begins. </a:t>
            </a:r>
          </a:p>
          <a:p>
            <a:pPr marL="561334" lvl="1" indent="-280667" algn="l">
              <a:lnSpc>
                <a:spcPct val="150000"/>
              </a:lnSpc>
              <a:buFont typeface="Arial"/>
              <a:buChar char="•"/>
            </a:pPr>
            <a:r>
              <a:rPr lang="en-US" sz="2599" b="1" dirty="0">
                <a:solidFill>
                  <a:srgbClr val="FFFFFF"/>
                </a:solidFill>
                <a:latin typeface="Nunito Medium"/>
                <a:ea typeface="Nunito Medium"/>
                <a:cs typeface="Nunito Medium"/>
                <a:sym typeface="Nunito Medium"/>
              </a:rPr>
              <a:t>Invite supporters to be partners in philanthropic success - not passive attendees. </a:t>
            </a:r>
          </a:p>
          <a:p>
            <a:pPr marL="561334" lvl="1" indent="-280667" algn="l">
              <a:lnSpc>
                <a:spcPct val="150000"/>
              </a:lnSpc>
              <a:buFont typeface="Arial"/>
              <a:buChar char="•"/>
            </a:pPr>
            <a:r>
              <a:rPr lang="en-US" sz="2599" b="1" dirty="0">
                <a:solidFill>
                  <a:srgbClr val="FFFFFF"/>
                </a:solidFill>
                <a:latin typeface="Nunito Medium"/>
                <a:ea typeface="Nunito Medium"/>
                <a:cs typeface="Nunito Medium"/>
                <a:sym typeface="Nunito Medium"/>
              </a:rPr>
              <a:t>Empower the board and colleagues to begin fruitful conversations with guests. </a:t>
            </a:r>
          </a:p>
          <a:p>
            <a:pPr marL="561334" lvl="1" indent="-280667" algn="l">
              <a:lnSpc>
                <a:spcPct val="150000"/>
              </a:lnSpc>
              <a:buFont typeface="Arial"/>
              <a:buChar char="•"/>
            </a:pPr>
            <a:r>
              <a:rPr lang="en-US" sz="2599" b="1" dirty="0">
                <a:solidFill>
                  <a:srgbClr val="FFFFFF"/>
                </a:solidFill>
                <a:latin typeface="Nunito Medium"/>
                <a:ea typeface="Nunito Medium"/>
                <a:cs typeface="Nunito Medium"/>
                <a:sym typeface="Nunito Medium"/>
              </a:rPr>
              <a:t>Keep the CEO and Chief Fundraiser focused on donor moves and connections.</a:t>
            </a:r>
          </a:p>
          <a:p>
            <a:pPr marL="561334" lvl="1" indent="-280667" algn="l">
              <a:lnSpc>
                <a:spcPct val="150000"/>
              </a:lnSpc>
              <a:buFont typeface="Arial"/>
              <a:buChar char="•"/>
            </a:pPr>
            <a:r>
              <a:rPr lang="en-US" sz="2599" b="1" dirty="0">
                <a:solidFill>
                  <a:srgbClr val="FFFFFF"/>
                </a:solidFill>
                <a:latin typeface="Nunito Medium"/>
                <a:ea typeface="Nunito Medium"/>
                <a:cs typeface="Nunito Medium"/>
                <a:sym typeface="Nunito Medium"/>
              </a:rPr>
              <a:t>Follow up effectively, quickly, and with gratitude.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41714" y="632294"/>
            <a:ext cx="4360747" cy="2054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8"/>
              </a:lnSpc>
            </a:pPr>
            <a:r>
              <a:rPr lang="en-US" sz="11005" dirty="0">
                <a:solidFill>
                  <a:srgbClr val="FFFFFF">
                    <a:alpha val="75686"/>
                  </a:srgbClr>
                </a:solidFill>
                <a:latin typeface="Lora"/>
                <a:ea typeface="Lora"/>
                <a:cs typeface="Lora"/>
                <a:sym typeface="Lora"/>
              </a:rPr>
              <a:t>Recap</a:t>
            </a:r>
          </a:p>
        </p:txBody>
      </p:sp>
      <p:sp>
        <p:nvSpPr>
          <p:cNvPr id="7" name="AutoShape 7"/>
          <p:cNvSpPr/>
          <p:nvPr/>
        </p:nvSpPr>
        <p:spPr>
          <a:xfrm>
            <a:off x="11125200" y="2861062"/>
            <a:ext cx="2993776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 l="-34375" r="-343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592968" y="3770376"/>
            <a:ext cx="7102064" cy="2470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83"/>
              </a:lnSpc>
            </a:pPr>
            <a:r>
              <a:rPr lang="en-US" sz="14416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Q&amp;A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32708" y="-2229429"/>
            <a:ext cx="4836478" cy="16895994"/>
            <a:chOff x="0" y="0"/>
            <a:chExt cx="6448638" cy="225279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48638" cy="11263996"/>
            </a:xfrm>
            <a:custGeom>
              <a:avLst/>
              <a:gdLst/>
              <a:ahLst/>
              <a:cxnLst/>
              <a:rect l="l" t="t" r="r" b="b"/>
              <a:pathLst>
                <a:path w="6448638" h="11263996">
                  <a:moveTo>
                    <a:pt x="0" y="0"/>
                  </a:moveTo>
                  <a:lnTo>
                    <a:pt x="6448638" y="0"/>
                  </a:lnTo>
                  <a:lnTo>
                    <a:pt x="6448638" y="11263996"/>
                  </a:lnTo>
                  <a:lnTo>
                    <a:pt x="0" y="11263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1263996"/>
              <a:ext cx="6448638" cy="11263996"/>
            </a:xfrm>
            <a:custGeom>
              <a:avLst/>
              <a:gdLst/>
              <a:ahLst/>
              <a:cxnLst/>
              <a:rect l="l" t="t" r="r" b="b"/>
              <a:pathLst>
                <a:path w="6448638" h="11263996">
                  <a:moveTo>
                    <a:pt x="0" y="0"/>
                  </a:moveTo>
                  <a:lnTo>
                    <a:pt x="6448638" y="0"/>
                  </a:lnTo>
                  <a:lnTo>
                    <a:pt x="6448638" y="11263996"/>
                  </a:lnTo>
                  <a:lnTo>
                    <a:pt x="0" y="11263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833897"/>
            <a:ext cx="7378431" cy="6619206"/>
            <a:chOff x="0" y="0"/>
            <a:chExt cx="1943290" cy="17433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43290" cy="1743330"/>
            </a:xfrm>
            <a:custGeom>
              <a:avLst/>
              <a:gdLst/>
              <a:ahLst/>
              <a:cxnLst/>
              <a:rect l="l" t="t" r="r" b="b"/>
              <a:pathLst>
                <a:path w="1943290" h="1743330">
                  <a:moveTo>
                    <a:pt x="0" y="0"/>
                  </a:moveTo>
                  <a:lnTo>
                    <a:pt x="1943290" y="0"/>
                  </a:lnTo>
                  <a:lnTo>
                    <a:pt x="1943290" y="1743330"/>
                  </a:lnTo>
                  <a:lnTo>
                    <a:pt x="0" y="17433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943290" cy="177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95989" y="2552693"/>
            <a:ext cx="6243854" cy="57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2"/>
              </a:lnSpc>
            </a:pPr>
            <a:r>
              <a:rPr lang="en-US" sz="4400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Keep the Convo Going!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95989" y="3661416"/>
            <a:ext cx="6243854" cy="416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Got questions or need a strategy boost? </a:t>
            </a:r>
          </a:p>
          <a:p>
            <a:pPr algn="ctr">
              <a:lnSpc>
                <a:spcPts val="3359"/>
              </a:lnSpc>
            </a:pPr>
            <a:endParaRPr lang="en-US" sz="2399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Join me for a 1-hour </a:t>
            </a:r>
            <a:r>
              <a:rPr lang="en-US" sz="2399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Open Coaching Session</a:t>
            </a: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399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for BetterUnite clients only</a:t>
            </a: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where I’ll answer your questions and help you take your event or major donor strategies to the next level.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Scan the QR code to reserve your spot! Let’s tackle your challenges and maximize your impact together.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534590" y="1833897"/>
            <a:ext cx="6619206" cy="6619206"/>
            <a:chOff x="0" y="0"/>
            <a:chExt cx="8825608" cy="88256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825608" cy="8825608"/>
            </a:xfrm>
            <a:custGeom>
              <a:avLst/>
              <a:gdLst/>
              <a:ahLst/>
              <a:cxnLst/>
              <a:rect l="l" t="t" r="r" b="b"/>
              <a:pathLst>
                <a:path w="8825608" h="8825608">
                  <a:moveTo>
                    <a:pt x="0" y="0"/>
                  </a:moveTo>
                  <a:lnTo>
                    <a:pt x="8825608" y="0"/>
                  </a:lnTo>
                  <a:lnTo>
                    <a:pt x="8825608" y="8825608"/>
                  </a:lnTo>
                  <a:lnTo>
                    <a:pt x="0" y="8825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825101"/>
            <a:ext cx="7459213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19"/>
              </a:lnSpc>
            </a:pPr>
            <a:r>
              <a:rPr lang="en-US" sz="75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Today’s Agenda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565600" y="1849131"/>
            <a:ext cx="7693700" cy="6576695"/>
            <a:chOff x="0" y="0"/>
            <a:chExt cx="10258267" cy="8768927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10258267" cy="546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79"/>
                </a:lnSpc>
              </a:pPr>
              <a:r>
                <a:rPr lang="en-US" sz="2599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Why We Love Major Donor Work at Events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286050"/>
              <a:ext cx="10258267" cy="0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32643"/>
              <a:ext cx="10258267" cy="546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80"/>
                </a:lnSpc>
              </a:pPr>
              <a:r>
                <a:rPr lang="en-US" sz="26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Before the event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337743"/>
              <a:ext cx="10258267" cy="0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074811"/>
              <a:ext cx="10258267" cy="567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67"/>
                </a:lnSpc>
              </a:pPr>
              <a:r>
                <a:rPr lang="en-US" sz="2667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During the event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5400997"/>
              <a:ext cx="10258267" cy="0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138065"/>
              <a:ext cx="10258267" cy="567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67"/>
                </a:lnSpc>
              </a:pPr>
              <a:r>
                <a:rPr lang="en-US" sz="2667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After the evnt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7464250"/>
              <a:ext cx="10258267" cy="0"/>
            </a:xfrm>
            <a:prstGeom prst="line">
              <a:avLst/>
            </a:prstGeom>
            <a:ln w="1270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201318"/>
              <a:ext cx="10258267" cy="567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67"/>
                </a:lnSpc>
              </a:pPr>
              <a:r>
                <a:rPr lang="en-US" sz="2667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Final thoughts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3137826"/>
            <a:ext cx="8051391" cy="538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4"/>
              </a:lnSpc>
            </a:pPr>
            <a:r>
              <a:rPr lang="en-US" sz="3514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Here’s everything we’ll cover today: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5880" r="1529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800443" y="1265345"/>
            <a:ext cx="9458857" cy="7756309"/>
            <a:chOff x="0" y="0"/>
            <a:chExt cx="2491222" cy="20428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1222" cy="2042814"/>
            </a:xfrm>
            <a:custGeom>
              <a:avLst/>
              <a:gdLst/>
              <a:ahLst/>
              <a:cxnLst/>
              <a:rect l="l" t="t" r="r" b="b"/>
              <a:pathLst>
                <a:path w="2491222" h="2042814">
                  <a:moveTo>
                    <a:pt x="0" y="0"/>
                  </a:moveTo>
                  <a:lnTo>
                    <a:pt x="2491222" y="0"/>
                  </a:lnTo>
                  <a:lnTo>
                    <a:pt x="2491222" y="2042814"/>
                  </a:lnTo>
                  <a:lnTo>
                    <a:pt x="0" y="20428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491222" cy="2071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495434" y="2686143"/>
            <a:ext cx="8499766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60"/>
              </a:lnSpc>
            </a:pPr>
            <a:r>
              <a:rPr lang="en-US" sz="69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Why we love events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95434" y="4079400"/>
            <a:ext cx="8051391" cy="538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4"/>
              </a:lnSpc>
            </a:pPr>
            <a:r>
              <a:rPr lang="en-US" sz="3514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Events and auctions create opportunity...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95434" y="5199922"/>
            <a:ext cx="8051391" cy="181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4" lvl="1" indent="-280667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Elusive Donors Become Accessible  </a:t>
            </a:r>
          </a:p>
          <a:p>
            <a:pPr marL="561334" lvl="1" indent="-280667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Unexpected Connections May Happen </a:t>
            </a:r>
          </a:p>
          <a:p>
            <a:pPr marL="561334" lvl="1" indent="-280667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Events Spark Community and Meaning </a:t>
            </a:r>
          </a:p>
          <a:p>
            <a:pPr marL="561334" lvl="1" indent="-280667" algn="l">
              <a:lnSpc>
                <a:spcPts val="3639"/>
              </a:lnSpc>
              <a:buFont typeface="Arial"/>
              <a:buChar char="•"/>
            </a:pPr>
            <a:r>
              <a:rPr lang="en-US" sz="2599" b="1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Organic Conversations Thrive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4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38587" flipH="1" flipV="1">
            <a:off x="7827320" y="3059788"/>
            <a:ext cx="2633360" cy="4841985"/>
          </a:xfrm>
          <a:custGeom>
            <a:avLst/>
            <a:gdLst/>
            <a:ahLst/>
            <a:cxnLst/>
            <a:rect l="l" t="t" r="r" b="b"/>
            <a:pathLst>
              <a:path w="2633360" h="4841985">
                <a:moveTo>
                  <a:pt x="2633360" y="4841984"/>
                </a:moveTo>
                <a:lnTo>
                  <a:pt x="0" y="4841984"/>
                </a:lnTo>
                <a:lnTo>
                  <a:pt x="0" y="0"/>
                </a:lnTo>
                <a:lnTo>
                  <a:pt x="2633360" y="0"/>
                </a:lnTo>
                <a:lnTo>
                  <a:pt x="2633360" y="4841984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374831"/>
            <a:ext cx="16230600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Before the Event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278908"/>
            <a:ext cx="16230600" cy="377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Add Purpose by Shifting from </a:t>
            </a:r>
          </a:p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 Shopping Experience to </a:t>
            </a:r>
          </a:p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 Mission-Driven Experience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227" y="3592350"/>
            <a:ext cx="5129605" cy="5529095"/>
            <a:chOff x="0" y="0"/>
            <a:chExt cx="1351007" cy="1456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56344" y="3023936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5634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27" y="933450"/>
            <a:ext cx="16230600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Shift Your Event to a Mission-Driven Experience</a:t>
            </a:r>
          </a:p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to Catalyze Giving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999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Tell Stories of Impact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999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Highlight stories of impact throughout the event (use videos, images, and live testimonials). Incorporate a powerful mission moment ahead of the Ask.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79197" y="3592350"/>
            <a:ext cx="5129605" cy="5529095"/>
            <a:chOff x="0" y="0"/>
            <a:chExt cx="1351007" cy="1456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13314" y="3023936"/>
            <a:ext cx="1061372" cy="106137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1331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4696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sym typeface="Alegreya Sans"/>
              </a:rPr>
              <a:t>Add Meaningful Items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46967" y="5768626"/>
            <a:ext cx="4194065" cy="249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Feature auction items related to the mission: 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 basket of toiletries for domestic violence clients, 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pet food for an animal charity, textbooks for a students.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123222" y="3592350"/>
            <a:ext cx="5129605" cy="5529095"/>
            <a:chOff x="0" y="0"/>
            <a:chExt cx="1351007" cy="14562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7339" y="3023936"/>
            <a:ext cx="1061372" cy="106137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57339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0992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sym typeface="Alegreya Sans"/>
              </a:rPr>
              <a:t>Raise-The-Paddle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0992" y="5759101"/>
            <a:ext cx="4194065" cy="249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If you haven’t yet instituted a Raise-the-Paddle strategy, consider it now to allow more philanthropic dollars to be raised - and raised </a:t>
            </a:r>
          </a:p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purpose!</a:t>
            </a:r>
          </a:p>
        </p:txBody>
      </p:sp>
      <p:sp>
        <p:nvSpPr>
          <p:cNvPr id="27" name="Freeform 27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60743"/>
            <a:ext cx="16230600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Most of Your Major Gifts Occurring at Events? Start Making Asks Earlier</a:t>
            </a:r>
          </a:p>
        </p:txBody>
      </p:sp>
      <p:sp>
        <p:nvSpPr>
          <p:cNvPr id="3" name="Freeform 3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E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227" y="3592350"/>
            <a:ext cx="5129605" cy="5529095"/>
            <a:chOff x="0" y="0"/>
            <a:chExt cx="1351007" cy="1456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56344" y="3023936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5634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27" y="933450"/>
            <a:ext cx="16230600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Identify key major gift donors and ask them to commit to raising the paddle first or at a higher level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999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Raise-The-Paddle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999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If your RTP levels have been the same for several years, consider raising the top level and asking one of your major donors to commit to making the first “bid.”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79197" y="3592350"/>
            <a:ext cx="5129605" cy="5529095"/>
            <a:chOff x="0" y="0"/>
            <a:chExt cx="1351007" cy="14562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13314" y="3023936"/>
            <a:ext cx="1061372" cy="106137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13314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46967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Pre-Event Outreach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46967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Your Ask could be:</a:t>
            </a:r>
          </a:p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“We are considering moving the top bid level from $5,000 to $10,000. Would you consider being a first bidder at that level?” (Sip water.)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123222" y="3592350"/>
            <a:ext cx="5129605" cy="5529095"/>
            <a:chOff x="0" y="0"/>
            <a:chExt cx="1351007" cy="14562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1007" cy="1456223"/>
            </a:xfrm>
            <a:custGeom>
              <a:avLst/>
              <a:gdLst/>
              <a:ahLst/>
              <a:cxnLst/>
              <a:rect l="l" t="t" r="r" b="b"/>
              <a:pathLst>
                <a:path w="1351007" h="1456223">
                  <a:moveTo>
                    <a:pt x="0" y="0"/>
                  </a:moveTo>
                  <a:lnTo>
                    <a:pt x="1351007" y="0"/>
                  </a:lnTo>
                  <a:lnTo>
                    <a:pt x="1351007" y="1456223"/>
                  </a:lnTo>
                  <a:lnTo>
                    <a:pt x="0" y="1456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351007" cy="1503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7339" y="3023936"/>
            <a:ext cx="1061372" cy="106137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930C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57339" y="3158191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0992" y="4723483"/>
            <a:ext cx="419406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3600" dirty="0">
                <a:solidFill>
                  <a:srgbClr val="000000"/>
                </a:solidFill>
                <a:latin typeface="Alegreya Sans"/>
                <a:ea typeface="Alegreya Sans"/>
                <a:cs typeface="Alegreya Sans"/>
                <a:sym typeface="Alegreya Sans"/>
              </a:rPr>
              <a:t>Offer Choice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90992" y="5759101"/>
            <a:ext cx="4194065" cy="2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Your ask could be:</a:t>
            </a:r>
          </a:p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“We are considering moving the top bid level from $5,000 to $10,000. Would you consider being a first bidder at that level?” (Sip water.)</a:t>
            </a:r>
          </a:p>
        </p:txBody>
      </p:sp>
      <p:sp>
        <p:nvSpPr>
          <p:cNvPr id="27" name="Freeform 27"/>
          <p:cNvSpPr/>
          <p:nvPr/>
        </p:nvSpPr>
        <p:spPr>
          <a:xfrm rot="2700000">
            <a:off x="6386393" y="601436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0" y="0"/>
                </a:moveTo>
                <a:lnTo>
                  <a:pt x="3914333" y="0"/>
                </a:lnTo>
                <a:lnTo>
                  <a:pt x="3914333" y="7197323"/>
                </a:lnTo>
                <a:lnTo>
                  <a:pt x="0" y="7197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 flipH="1">
            <a:off x="-3054348" y="490154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3"/>
                </a:lnTo>
                <a:lnTo>
                  <a:pt x="3914334" y="7197323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9514986" flipH="1" flipV="1">
            <a:off x="2819863" y="6636331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7197323"/>
                </a:moveTo>
                <a:lnTo>
                  <a:pt x="0" y="7197323"/>
                </a:lnTo>
                <a:lnTo>
                  <a:pt x="0" y="0"/>
                </a:lnTo>
                <a:lnTo>
                  <a:pt x="3914334" y="0"/>
                </a:lnTo>
                <a:lnTo>
                  <a:pt x="3914334" y="719732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0"/>
          <p:cNvSpPr/>
          <p:nvPr/>
        </p:nvSpPr>
        <p:spPr>
          <a:xfrm rot="6416604" flipH="1">
            <a:off x="10314957" y="5231612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4" y="0"/>
                </a:moveTo>
                <a:lnTo>
                  <a:pt x="0" y="0"/>
                </a:lnTo>
                <a:lnTo>
                  <a:pt x="0" y="7197324"/>
                </a:lnTo>
                <a:lnTo>
                  <a:pt x="3914334" y="7197324"/>
                </a:lnTo>
                <a:lnTo>
                  <a:pt x="3914334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6928916" flipH="1" flipV="1">
            <a:off x="14827891" y="5956534"/>
            <a:ext cx="3914334" cy="7197323"/>
          </a:xfrm>
          <a:custGeom>
            <a:avLst/>
            <a:gdLst/>
            <a:ahLst/>
            <a:cxnLst/>
            <a:rect l="l" t="t" r="r" b="b"/>
            <a:pathLst>
              <a:path w="3914334" h="7197323">
                <a:moveTo>
                  <a:pt x="3914333" y="7197324"/>
                </a:moveTo>
                <a:lnTo>
                  <a:pt x="0" y="7197324"/>
                </a:lnTo>
                <a:lnTo>
                  <a:pt x="0" y="0"/>
                </a:lnTo>
                <a:lnTo>
                  <a:pt x="3914333" y="0"/>
                </a:lnTo>
                <a:lnTo>
                  <a:pt x="3914333" y="7197324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9CFABC8AE42344979F6936D3665A6F" ma:contentTypeVersion="16" ma:contentTypeDescription="Create a new document." ma:contentTypeScope="" ma:versionID="8f55b3fde67324512124b68fc29ecf97">
  <xsd:schema xmlns:xsd="http://www.w3.org/2001/XMLSchema" xmlns:xs="http://www.w3.org/2001/XMLSchema" xmlns:p="http://schemas.microsoft.com/office/2006/metadata/properties" xmlns:ns2="f92db64d-6743-4be0-a85b-49ff92dd17a2" xmlns:ns3="7f0acd79-939b-4e16-b00c-6e4f4f8cf2bb" targetNamespace="http://schemas.microsoft.com/office/2006/metadata/properties" ma:root="true" ma:fieldsID="c67c4793c6cd829fc9ebae8bf405dfd9" ns2:_="" ns3:_="">
    <xsd:import namespace="f92db64d-6743-4be0-a85b-49ff92dd17a2"/>
    <xsd:import namespace="7f0acd79-939b-4e16-b00c-6e4f4f8cf2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db64d-6743-4be0-a85b-49ff92dd17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47b7c95-fb49-4b89-b553-472668a51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acd79-939b-4e16-b00c-6e4f4f8cf2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6061b53-1ee7-45ef-8b59-e1a616abd20b}" ma:internalName="TaxCatchAll" ma:showField="CatchAllData" ma:web="7f0acd79-939b-4e16-b00c-6e4f4f8cf2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2db64d-6743-4be0-a85b-49ff92dd17a2">
      <Terms xmlns="http://schemas.microsoft.com/office/infopath/2007/PartnerControls"/>
    </lcf76f155ced4ddcb4097134ff3c332f>
    <TaxCatchAll xmlns="7f0acd79-939b-4e16-b00c-6e4f4f8cf2bb" xsi:nil="true"/>
  </documentManagement>
</p:properties>
</file>

<file path=customXml/itemProps1.xml><?xml version="1.0" encoding="utf-8"?>
<ds:datastoreItem xmlns:ds="http://schemas.openxmlformats.org/officeDocument/2006/customXml" ds:itemID="{0988C1DB-E883-4499-B6C1-2BE4782BB213}"/>
</file>

<file path=customXml/itemProps2.xml><?xml version="1.0" encoding="utf-8"?>
<ds:datastoreItem xmlns:ds="http://schemas.openxmlformats.org/officeDocument/2006/customXml" ds:itemID="{927FF4AE-DD85-4E69-B107-CEE59590E76E}"/>
</file>

<file path=customXml/itemProps3.xml><?xml version="1.0" encoding="utf-8"?>
<ds:datastoreItem xmlns:ds="http://schemas.openxmlformats.org/officeDocument/2006/customXml" ds:itemID="{A6BA91FF-46F9-4B61-81FD-6B7BDA9C5659}"/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1354</Words>
  <Application>Microsoft Macintosh PowerPoint</Application>
  <PresentationFormat>Custom</PresentationFormat>
  <Paragraphs>146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Nunito Medium</vt:lpstr>
      <vt:lpstr>Nunito Sans Bold</vt:lpstr>
      <vt:lpstr>Calibri</vt:lpstr>
      <vt:lpstr>Alegreya Sans Italics</vt:lpstr>
      <vt:lpstr>Lora</vt:lpstr>
      <vt:lpstr>Nunito</vt:lpstr>
      <vt:lpstr>Nunito Bold</vt:lpstr>
      <vt:lpstr>Nunito Italics</vt:lpstr>
      <vt:lpstr>Alegreya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Maximizing Event Impact - BetterUnite Jan 2025</dc:title>
  <cp:lastModifiedBy>Beth Ann Locke</cp:lastModifiedBy>
  <cp:revision>3</cp:revision>
  <dcterms:created xsi:type="dcterms:W3CDTF">2006-08-16T00:00:00Z</dcterms:created>
  <dcterms:modified xsi:type="dcterms:W3CDTF">2025-01-14T17:49:03Z</dcterms:modified>
  <dc:identifier>DAGcIgf8H-Q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0x010100949CFABC8AE42344979F6936D3665A6F</vt:lpwstr>
  </property>
</Properties>
</file>